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9" r:id="rId2"/>
    <p:sldId id="268" r:id="rId3"/>
    <p:sldId id="270" r:id="rId4"/>
  </p:sldIdLst>
  <p:sldSz cx="3810000" cy="1905000"/>
  <p:notesSz cx="6858000" cy="9144000"/>
  <p:embeddedFontLst>
    <p:embeddedFont>
      <p:font typeface="Aptos Narrow" panose="020B000402020202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A62B"/>
    <a:srgbClr val="92B3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49" d="100"/>
          <a:sy n="349" d="100"/>
        </p:scale>
        <p:origin x="882" y="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652DF990-2F62-C6CA-3A68-ADF2AFAD4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06A07901-7850-2367-A3B2-4CA9D354F19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52800" y="1485900"/>
            <a:ext cx="457200" cy="411253"/>
          </a:xfrm>
          <a:custGeom>
            <a:avLst/>
            <a:gdLst/>
            <a:ahLst/>
            <a:cxnLst/>
            <a:rect l="l" t="t" r="r" b="b"/>
            <a:pathLst>
              <a:path w="871995" h="951994">
                <a:moveTo>
                  <a:pt x="0" y="0"/>
                </a:moveTo>
                <a:lnTo>
                  <a:pt x="871995" y="0"/>
                </a:lnTo>
                <a:lnTo>
                  <a:pt x="871995" y="951994"/>
                </a:lnTo>
                <a:lnTo>
                  <a:pt x="0" y="9519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3E958667-33AB-824D-F760-13CA3767DE6A}"/>
              </a:ext>
            </a:extLst>
          </p:cNvPr>
          <p:cNvSpPr/>
          <p:nvPr/>
        </p:nvSpPr>
        <p:spPr>
          <a:xfrm>
            <a:off x="0" y="0"/>
            <a:ext cx="1445981" cy="1295400"/>
          </a:xfrm>
          <a:custGeom>
            <a:avLst/>
            <a:gdLst/>
            <a:ahLst/>
            <a:cxnLst/>
            <a:rect l="l" t="t" r="r" b="b"/>
            <a:pathLst>
              <a:path w="1812624" h="1524000">
                <a:moveTo>
                  <a:pt x="0" y="0"/>
                </a:moveTo>
                <a:lnTo>
                  <a:pt x="1812624" y="0"/>
                </a:lnTo>
                <a:lnTo>
                  <a:pt x="1812624" y="1524000"/>
                </a:lnTo>
                <a:lnTo>
                  <a:pt x="0" y="1524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92A926F-2D94-3653-62FB-DA6898131B8B}"/>
              </a:ext>
            </a:extLst>
          </p:cNvPr>
          <p:cNvSpPr txBox="1"/>
          <p:nvPr/>
        </p:nvSpPr>
        <p:spPr>
          <a:xfrm>
            <a:off x="685800" y="88240"/>
            <a:ext cx="28194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rgbClr val="92B334"/>
                </a:solidFill>
                <a:latin typeface="Aptos Narrow" panose="020B0004020202020204" pitchFamily="34" charset="0"/>
                <a:cs typeface="Times New Roman" panose="02020603050405020304" pitchFamily="18" charset="0"/>
              </a:rPr>
              <a:t>QUE ES EL ACOSO LABORAL</a:t>
            </a:r>
          </a:p>
          <a:p>
            <a:r>
              <a:rPr lang="es-ES" sz="500" dirty="0">
                <a:solidFill>
                  <a:srgbClr val="92B334"/>
                </a:solidFill>
                <a:latin typeface="Aptos Narrow" panose="020B0004020202020204" pitchFamily="34" charset="0"/>
                <a:cs typeface="Times New Roman" panose="02020603050405020304" pitchFamily="18" charset="0"/>
              </a:rPr>
              <a:t> </a:t>
            </a:r>
            <a:endParaRPr lang="es-CO" sz="500" dirty="0">
              <a:solidFill>
                <a:srgbClr val="92B334"/>
              </a:solidFill>
              <a:latin typeface="Aptos Narrow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FF7E8D3-21F4-170B-F3C8-28093AD39AB6}"/>
              </a:ext>
            </a:extLst>
          </p:cNvPr>
          <p:cNvSpPr txBox="1"/>
          <p:nvPr/>
        </p:nvSpPr>
        <p:spPr>
          <a:xfrm>
            <a:off x="228600" y="539141"/>
            <a:ext cx="1568045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700" dirty="0">
                <a:solidFill>
                  <a:srgbClr val="69A62B"/>
                </a:solidFill>
                <a:latin typeface="Aptos Narrow" panose="020B0004020202020204" pitchFamily="34" charset="0"/>
                <a:cs typeface="Times New Roman" panose="02020603050405020304" pitchFamily="18" charset="0"/>
              </a:rPr>
              <a:t>Es toda conducta persistente y demostrable ejercida sobre un trabajador para infundir miedo, intimidación, terror, angustia, o para generar desmotivación e inducir la renuncia (Ley 1010 de 2006 / Convenio 190 OIT).</a:t>
            </a:r>
          </a:p>
          <a:p>
            <a:endParaRPr lang="es-CO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9ED23C9C-F908-8E16-C465-E67706E9C3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5" b="7462"/>
          <a:stretch>
            <a:fillRect/>
          </a:stretch>
        </p:blipFill>
        <p:spPr>
          <a:xfrm>
            <a:off x="1799829" y="357832"/>
            <a:ext cx="2083010" cy="120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8542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D7F3B-5C0E-BE18-A31B-56DCBB693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4AF228E0-8966-B1E6-EDC8-CE6CCF7E826C}"/>
              </a:ext>
            </a:extLst>
          </p:cNvPr>
          <p:cNvSpPr/>
          <p:nvPr/>
        </p:nvSpPr>
        <p:spPr>
          <a:xfrm rot="16200000">
            <a:off x="-75290" y="534310"/>
            <a:ext cx="1445981" cy="1295400"/>
          </a:xfrm>
          <a:custGeom>
            <a:avLst/>
            <a:gdLst/>
            <a:ahLst/>
            <a:cxnLst/>
            <a:rect l="l" t="t" r="r" b="b"/>
            <a:pathLst>
              <a:path w="1812624" h="1524000">
                <a:moveTo>
                  <a:pt x="0" y="0"/>
                </a:moveTo>
                <a:lnTo>
                  <a:pt x="1812624" y="0"/>
                </a:lnTo>
                <a:lnTo>
                  <a:pt x="1812624" y="1524000"/>
                </a:lnTo>
                <a:lnTo>
                  <a:pt x="0" y="152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BF28CBBD-0E6D-20AE-6BB4-12A01BD7D45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33175" y="1562100"/>
            <a:ext cx="762000" cy="304800"/>
            <a:chOff x="7298688" y="599932"/>
            <a:chExt cx="1605024" cy="676274"/>
          </a:xfrm>
        </p:grpSpPr>
        <p:sp>
          <p:nvSpPr>
            <p:cNvPr id="6" name="Freeform 100">
              <a:extLst>
                <a:ext uri="{FF2B5EF4-FFF2-40B4-BE49-F238E27FC236}">
                  <a16:creationId xmlns:a16="http://schemas.microsoft.com/office/drawing/2014/main" id="{4958AB60-4555-0540-7E96-9B8FA0C73B9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7298688" y="599932"/>
              <a:ext cx="1605024" cy="676274"/>
            </a:xfrm>
            <a:custGeom>
              <a:avLst/>
              <a:gdLst>
                <a:gd name="T0" fmla="+- 0 8504 6825"/>
                <a:gd name="T1" fmla="*/ T0 w 1680"/>
                <a:gd name="T2" fmla="*/ 0 h 650"/>
                <a:gd name="T3" fmla="+- 0 6825 6825"/>
                <a:gd name="T4" fmla="*/ T3 w 1680"/>
                <a:gd name="T5" fmla="*/ 0 h 650"/>
                <a:gd name="T6" fmla="+- 0 6849 6825"/>
                <a:gd name="T7" fmla="*/ T6 w 1680"/>
                <a:gd name="T8" fmla="*/ 133 h 650"/>
                <a:gd name="T9" fmla="+- 0 6883 6825"/>
                <a:gd name="T10" fmla="*/ T9 w 1680"/>
                <a:gd name="T11" fmla="*/ 240 h 650"/>
                <a:gd name="T12" fmla="+- 0 6937 6825"/>
                <a:gd name="T13" fmla="*/ T12 w 1680"/>
                <a:gd name="T14" fmla="*/ 336 h 650"/>
                <a:gd name="T15" fmla="+- 0 7010 6825"/>
                <a:gd name="T16" fmla="*/ T15 w 1680"/>
                <a:gd name="T17" fmla="*/ 420 h 650"/>
                <a:gd name="T18" fmla="+- 0 7100 6825"/>
                <a:gd name="T19" fmla="*/ T18 w 1680"/>
                <a:gd name="T20" fmla="*/ 493 h 650"/>
                <a:gd name="T21" fmla="+- 0 7206 6825"/>
                <a:gd name="T22" fmla="*/ T21 w 1680"/>
                <a:gd name="T23" fmla="*/ 552 h 650"/>
                <a:gd name="T24" fmla="+- 0 7265 6825"/>
                <a:gd name="T25" fmla="*/ T24 w 1680"/>
                <a:gd name="T26" fmla="*/ 576 h 650"/>
                <a:gd name="T27" fmla="+- 0 7327 6825"/>
                <a:gd name="T28" fmla="*/ T27 w 1680"/>
                <a:gd name="T29" fmla="*/ 598 h 650"/>
                <a:gd name="T30" fmla="+- 0 7392 6825"/>
                <a:gd name="T31" fmla="*/ T30 w 1680"/>
                <a:gd name="T32" fmla="*/ 615 h 650"/>
                <a:gd name="T33" fmla="+- 0 7461 6825"/>
                <a:gd name="T34" fmla="*/ T33 w 1680"/>
                <a:gd name="T35" fmla="*/ 629 h 650"/>
                <a:gd name="T36" fmla="+- 0 7532 6825"/>
                <a:gd name="T37" fmla="*/ T36 w 1680"/>
                <a:gd name="T38" fmla="*/ 640 h 650"/>
                <a:gd name="T39" fmla="+- 0 7607 6825"/>
                <a:gd name="T40" fmla="*/ T39 w 1680"/>
                <a:gd name="T41" fmla="*/ 646 h 650"/>
                <a:gd name="T42" fmla="+- 0 7684 6825"/>
                <a:gd name="T43" fmla="*/ T42 w 1680"/>
                <a:gd name="T44" fmla="*/ 649 h 650"/>
                <a:gd name="T45" fmla="+- 0 7763 6825"/>
                <a:gd name="T46" fmla="*/ T45 w 1680"/>
                <a:gd name="T47" fmla="*/ 648 h 650"/>
                <a:gd name="T48" fmla="+- 0 7845 6825"/>
                <a:gd name="T49" fmla="*/ T48 w 1680"/>
                <a:gd name="T50" fmla="*/ 643 h 650"/>
                <a:gd name="T51" fmla="+- 0 7929 6825"/>
                <a:gd name="T52" fmla="*/ T51 w 1680"/>
                <a:gd name="T53" fmla="*/ 634 h 650"/>
                <a:gd name="T54" fmla="+- 0 8015 6825"/>
                <a:gd name="T55" fmla="*/ T54 w 1680"/>
                <a:gd name="T56" fmla="*/ 621 h 650"/>
                <a:gd name="T57" fmla="+- 0 8102 6825"/>
                <a:gd name="T58" fmla="*/ T57 w 1680"/>
                <a:gd name="T59" fmla="*/ 603 h 650"/>
                <a:gd name="T60" fmla="+- 0 8192 6825"/>
                <a:gd name="T61" fmla="*/ T60 w 1680"/>
                <a:gd name="T62" fmla="*/ 582 h 650"/>
                <a:gd name="T63" fmla="+- 0 8282 6825"/>
                <a:gd name="T64" fmla="*/ T63 w 1680"/>
                <a:gd name="T65" fmla="*/ 556 h 650"/>
                <a:gd name="T66" fmla="+- 0 8374 6825"/>
                <a:gd name="T67" fmla="*/ T66 w 1680"/>
                <a:gd name="T68" fmla="*/ 525 h 650"/>
                <a:gd name="T69" fmla="+- 0 8467 6825"/>
                <a:gd name="T70" fmla="*/ T69 w 1680"/>
                <a:gd name="T71" fmla="*/ 490 h 650"/>
                <a:gd name="T72" fmla="+- 0 8504 6825"/>
                <a:gd name="T73" fmla="*/ T72 w 1680"/>
                <a:gd name="T74" fmla="*/ 476 h 650"/>
                <a:gd name="T75" fmla="+- 0 8504 6825"/>
                <a:gd name="T76" fmla="*/ T75 w 1680"/>
                <a:gd name="T77" fmla="*/ 0 h 65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  <a:cxn ang="0">
                  <a:pos x="T31" y="T32"/>
                </a:cxn>
                <a:cxn ang="0">
                  <a:pos x="T34" y="T35"/>
                </a:cxn>
                <a:cxn ang="0">
                  <a:pos x="T37" y="T38"/>
                </a:cxn>
                <a:cxn ang="0">
                  <a:pos x="T40" y="T41"/>
                </a:cxn>
                <a:cxn ang="0">
                  <a:pos x="T43" y="T44"/>
                </a:cxn>
                <a:cxn ang="0">
                  <a:pos x="T46" y="T47"/>
                </a:cxn>
                <a:cxn ang="0">
                  <a:pos x="T49" y="T50"/>
                </a:cxn>
                <a:cxn ang="0">
                  <a:pos x="T52" y="T53"/>
                </a:cxn>
                <a:cxn ang="0">
                  <a:pos x="T55" y="T56"/>
                </a:cxn>
                <a:cxn ang="0">
                  <a:pos x="T58" y="T59"/>
                </a:cxn>
                <a:cxn ang="0">
                  <a:pos x="T61" y="T62"/>
                </a:cxn>
                <a:cxn ang="0">
                  <a:pos x="T64" y="T65"/>
                </a:cxn>
                <a:cxn ang="0">
                  <a:pos x="T67" y="T68"/>
                </a:cxn>
                <a:cxn ang="0">
                  <a:pos x="T70" y="T71"/>
                </a:cxn>
                <a:cxn ang="0">
                  <a:pos x="T73" y="T74"/>
                </a:cxn>
                <a:cxn ang="0">
                  <a:pos x="T76" y="T77"/>
                </a:cxn>
              </a:cxnLst>
              <a:rect l="0" t="0" r="r" b="b"/>
              <a:pathLst>
                <a:path w="1680" h="650">
                  <a:moveTo>
                    <a:pt x="1679" y="0"/>
                  </a:moveTo>
                  <a:lnTo>
                    <a:pt x="0" y="0"/>
                  </a:lnTo>
                  <a:lnTo>
                    <a:pt x="24" y="133"/>
                  </a:lnTo>
                  <a:lnTo>
                    <a:pt x="58" y="240"/>
                  </a:lnTo>
                  <a:lnTo>
                    <a:pt x="112" y="336"/>
                  </a:lnTo>
                  <a:lnTo>
                    <a:pt x="185" y="420"/>
                  </a:lnTo>
                  <a:lnTo>
                    <a:pt x="275" y="493"/>
                  </a:lnTo>
                  <a:lnTo>
                    <a:pt x="381" y="552"/>
                  </a:lnTo>
                  <a:lnTo>
                    <a:pt x="440" y="576"/>
                  </a:lnTo>
                  <a:lnTo>
                    <a:pt x="502" y="598"/>
                  </a:lnTo>
                  <a:lnTo>
                    <a:pt x="567" y="615"/>
                  </a:lnTo>
                  <a:lnTo>
                    <a:pt x="636" y="629"/>
                  </a:lnTo>
                  <a:lnTo>
                    <a:pt x="707" y="640"/>
                  </a:lnTo>
                  <a:lnTo>
                    <a:pt x="782" y="646"/>
                  </a:lnTo>
                  <a:lnTo>
                    <a:pt x="859" y="649"/>
                  </a:lnTo>
                  <a:lnTo>
                    <a:pt x="938" y="648"/>
                  </a:lnTo>
                  <a:lnTo>
                    <a:pt x="1020" y="643"/>
                  </a:lnTo>
                  <a:lnTo>
                    <a:pt x="1104" y="634"/>
                  </a:lnTo>
                  <a:lnTo>
                    <a:pt x="1190" y="621"/>
                  </a:lnTo>
                  <a:lnTo>
                    <a:pt x="1277" y="603"/>
                  </a:lnTo>
                  <a:lnTo>
                    <a:pt x="1367" y="582"/>
                  </a:lnTo>
                  <a:lnTo>
                    <a:pt x="1457" y="556"/>
                  </a:lnTo>
                  <a:lnTo>
                    <a:pt x="1549" y="525"/>
                  </a:lnTo>
                  <a:lnTo>
                    <a:pt x="1642" y="490"/>
                  </a:lnTo>
                  <a:lnTo>
                    <a:pt x="1679" y="476"/>
                  </a:lnTo>
                  <a:lnTo>
                    <a:pt x="1679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s-CO">
                <a:noFill/>
              </a:endParaRPr>
            </a:p>
          </p:txBody>
        </p:sp>
        <p:pic>
          <p:nvPicPr>
            <p:cNvPr id="7" name="Picture 99">
              <a:extLst>
                <a:ext uri="{FF2B5EF4-FFF2-40B4-BE49-F238E27FC236}">
                  <a16:creationId xmlns:a16="http://schemas.microsoft.com/office/drawing/2014/main" id="{8E109CD0-F91D-0330-7E29-7309497550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4842" y="654034"/>
              <a:ext cx="331513" cy="363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7">
              <a:extLst>
                <a:ext uri="{FF2B5EF4-FFF2-40B4-BE49-F238E27FC236}">
                  <a16:creationId xmlns:a16="http://schemas.microsoft.com/office/drawing/2014/main" id="{87DBCDBF-DF53-CA77-FFD9-DCF87B2796E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0391" y="836110"/>
              <a:ext cx="374506" cy="375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Freeform 98">
              <a:extLst>
                <a:ext uri="{FF2B5EF4-FFF2-40B4-BE49-F238E27FC236}">
                  <a16:creationId xmlns:a16="http://schemas.microsoft.com/office/drawing/2014/main" id="{7A23F784-DFA3-73D4-1063-D9F239D4214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7902489" y="715418"/>
              <a:ext cx="211136" cy="417210"/>
            </a:xfrm>
            <a:custGeom>
              <a:avLst/>
              <a:gdLst>
                <a:gd name="T0" fmla="+- 0 7628 7457"/>
                <a:gd name="T1" fmla="*/ T0 w 221"/>
                <a:gd name="T2" fmla="+- 0 111 111"/>
                <a:gd name="T3" fmla="*/ 111 h 401"/>
                <a:gd name="T4" fmla="+- 0 7537 7457"/>
                <a:gd name="T5" fmla="*/ T4 w 221"/>
                <a:gd name="T6" fmla="+- 0 125 111"/>
                <a:gd name="T7" fmla="*/ 125 h 401"/>
                <a:gd name="T8" fmla="+- 0 7478 7457"/>
                <a:gd name="T9" fmla="*/ T8 w 221"/>
                <a:gd name="T10" fmla="+- 0 161 111"/>
                <a:gd name="T11" fmla="*/ 161 h 401"/>
                <a:gd name="T12" fmla="+- 0 7457 7457"/>
                <a:gd name="T13" fmla="*/ T12 w 221"/>
                <a:gd name="T14" fmla="+- 0 309 111"/>
                <a:gd name="T15" fmla="*/ 309 h 401"/>
                <a:gd name="T16" fmla="+- 0 7457 7457"/>
                <a:gd name="T17" fmla="*/ T16 w 221"/>
                <a:gd name="T18" fmla="+- 0 401 111"/>
                <a:gd name="T19" fmla="*/ 401 h 401"/>
                <a:gd name="T20" fmla="+- 0 7488 7457"/>
                <a:gd name="T21" fmla="*/ T20 w 221"/>
                <a:gd name="T22" fmla="+- 0 463 111"/>
                <a:gd name="T23" fmla="*/ 463 h 401"/>
                <a:gd name="T24" fmla="+- 0 7566 7457"/>
                <a:gd name="T25" fmla="*/ T24 w 221"/>
                <a:gd name="T26" fmla="+- 0 511 111"/>
                <a:gd name="T27" fmla="*/ 511 h 401"/>
                <a:gd name="T28" fmla="+- 0 7567 7457"/>
                <a:gd name="T29" fmla="*/ T28 w 221"/>
                <a:gd name="T30" fmla="+- 0 510 111"/>
                <a:gd name="T31" fmla="*/ 510 h 401"/>
                <a:gd name="T32" fmla="+- 0 7546 7457"/>
                <a:gd name="T33" fmla="*/ T32 w 221"/>
                <a:gd name="T34" fmla="+- 0 475 111"/>
                <a:gd name="T35" fmla="*/ 475 h 401"/>
                <a:gd name="T36" fmla="+- 0 7533 7457"/>
                <a:gd name="T37" fmla="*/ T36 w 221"/>
                <a:gd name="T38" fmla="+- 0 438 111"/>
                <a:gd name="T39" fmla="*/ 438 h 401"/>
                <a:gd name="T40" fmla="+- 0 7526 7457"/>
                <a:gd name="T41" fmla="*/ T40 w 221"/>
                <a:gd name="T42" fmla="+- 0 399 111"/>
                <a:gd name="T43" fmla="*/ 399 h 401"/>
                <a:gd name="T44" fmla="+- 0 7525 7457"/>
                <a:gd name="T45" fmla="*/ T44 w 221"/>
                <a:gd name="T46" fmla="+- 0 359 111"/>
                <a:gd name="T47" fmla="*/ 359 h 401"/>
                <a:gd name="T48" fmla="+- 0 7526 7457"/>
                <a:gd name="T49" fmla="*/ T48 w 221"/>
                <a:gd name="T50" fmla="+- 0 274 111"/>
                <a:gd name="T51" fmla="*/ 274 h 401"/>
                <a:gd name="T52" fmla="+- 0 7526 7457"/>
                <a:gd name="T53" fmla="*/ T52 w 221"/>
                <a:gd name="T54" fmla="+- 0 260 111"/>
                <a:gd name="T55" fmla="*/ 260 h 401"/>
                <a:gd name="T56" fmla="+- 0 7535 7457"/>
                <a:gd name="T57" fmla="*/ T56 w 221"/>
                <a:gd name="T58" fmla="+- 0 269 111"/>
                <a:gd name="T59" fmla="*/ 269 h 401"/>
                <a:gd name="T60" fmla="+- 0 7546 7457"/>
                <a:gd name="T61" fmla="*/ T60 w 221"/>
                <a:gd name="T62" fmla="+- 0 274 111"/>
                <a:gd name="T63" fmla="*/ 274 h 401"/>
                <a:gd name="T64" fmla="+- 0 7559 7457"/>
                <a:gd name="T65" fmla="*/ T64 w 221"/>
                <a:gd name="T66" fmla="+- 0 274 111"/>
                <a:gd name="T67" fmla="*/ 274 h 401"/>
                <a:gd name="T68" fmla="+- 0 7578 7457"/>
                <a:gd name="T69" fmla="*/ T68 w 221"/>
                <a:gd name="T70" fmla="+- 0 270 111"/>
                <a:gd name="T71" fmla="*/ 270 h 401"/>
                <a:gd name="T72" fmla="+- 0 7593 7457"/>
                <a:gd name="T73" fmla="*/ T72 w 221"/>
                <a:gd name="T74" fmla="+- 0 260 111"/>
                <a:gd name="T75" fmla="*/ 260 h 401"/>
                <a:gd name="T76" fmla="+- 0 7603 7457"/>
                <a:gd name="T77" fmla="*/ T76 w 221"/>
                <a:gd name="T78" fmla="+- 0 245 111"/>
                <a:gd name="T79" fmla="*/ 245 h 401"/>
                <a:gd name="T80" fmla="+- 0 7607 7457"/>
                <a:gd name="T81" fmla="*/ T80 w 221"/>
                <a:gd name="T82" fmla="+- 0 226 111"/>
                <a:gd name="T83" fmla="*/ 226 h 401"/>
                <a:gd name="T84" fmla="+- 0 7604 7457"/>
                <a:gd name="T85" fmla="*/ T84 w 221"/>
                <a:gd name="T86" fmla="+- 0 210 111"/>
                <a:gd name="T87" fmla="*/ 210 h 401"/>
                <a:gd name="T88" fmla="+- 0 7597 7457"/>
                <a:gd name="T89" fmla="*/ T88 w 221"/>
                <a:gd name="T90" fmla="+- 0 196 111"/>
                <a:gd name="T91" fmla="*/ 196 h 401"/>
                <a:gd name="T92" fmla="+- 0 7586 7457"/>
                <a:gd name="T93" fmla="*/ T92 w 221"/>
                <a:gd name="T94" fmla="+- 0 186 111"/>
                <a:gd name="T95" fmla="*/ 186 h 401"/>
                <a:gd name="T96" fmla="+- 0 7572 7457"/>
                <a:gd name="T97" fmla="*/ T96 w 221"/>
                <a:gd name="T98" fmla="+- 0 180 111"/>
                <a:gd name="T99" fmla="*/ 180 h 401"/>
                <a:gd name="T100" fmla="+- 0 7626 7457"/>
                <a:gd name="T101" fmla="*/ T100 w 221"/>
                <a:gd name="T102" fmla="+- 0 149 111"/>
                <a:gd name="T103" fmla="*/ 149 h 401"/>
                <a:gd name="T104" fmla="+- 0 7627 7457"/>
                <a:gd name="T105" fmla="*/ T104 w 221"/>
                <a:gd name="T106" fmla="+- 0 150 111"/>
                <a:gd name="T107" fmla="*/ 150 h 401"/>
                <a:gd name="T108" fmla="+- 0 7677 7457"/>
                <a:gd name="T109" fmla="*/ T108 w 221"/>
                <a:gd name="T110" fmla="+- 0 121 111"/>
                <a:gd name="T111" fmla="*/ 121 h 401"/>
                <a:gd name="T112" fmla="+- 0 7677 7457"/>
                <a:gd name="T113" fmla="*/ T112 w 221"/>
                <a:gd name="T114" fmla="+- 0 120 111"/>
                <a:gd name="T115" fmla="*/ 120 h 40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</a:cxnLst>
              <a:rect l="0" t="0" r="r" b="b"/>
              <a:pathLst>
                <a:path w="221" h="401">
                  <a:moveTo>
                    <a:pt x="171" y="0"/>
                  </a:moveTo>
                  <a:lnTo>
                    <a:pt x="80" y="14"/>
                  </a:lnTo>
                  <a:lnTo>
                    <a:pt x="21" y="50"/>
                  </a:lnTo>
                  <a:lnTo>
                    <a:pt x="0" y="198"/>
                  </a:lnTo>
                  <a:lnTo>
                    <a:pt x="0" y="290"/>
                  </a:lnTo>
                  <a:lnTo>
                    <a:pt x="31" y="352"/>
                  </a:lnTo>
                  <a:lnTo>
                    <a:pt x="109" y="400"/>
                  </a:lnTo>
                  <a:lnTo>
                    <a:pt x="110" y="399"/>
                  </a:lnTo>
                  <a:lnTo>
                    <a:pt x="89" y="364"/>
                  </a:lnTo>
                  <a:lnTo>
                    <a:pt x="76" y="327"/>
                  </a:lnTo>
                  <a:lnTo>
                    <a:pt x="69" y="288"/>
                  </a:lnTo>
                  <a:lnTo>
                    <a:pt x="68" y="248"/>
                  </a:lnTo>
                  <a:lnTo>
                    <a:pt x="69" y="163"/>
                  </a:lnTo>
                  <a:lnTo>
                    <a:pt x="69" y="149"/>
                  </a:lnTo>
                  <a:lnTo>
                    <a:pt x="78" y="158"/>
                  </a:lnTo>
                  <a:lnTo>
                    <a:pt x="89" y="163"/>
                  </a:lnTo>
                  <a:lnTo>
                    <a:pt x="102" y="163"/>
                  </a:lnTo>
                  <a:lnTo>
                    <a:pt x="121" y="159"/>
                  </a:lnTo>
                  <a:lnTo>
                    <a:pt x="136" y="149"/>
                  </a:lnTo>
                  <a:lnTo>
                    <a:pt x="146" y="134"/>
                  </a:lnTo>
                  <a:lnTo>
                    <a:pt x="150" y="115"/>
                  </a:lnTo>
                  <a:lnTo>
                    <a:pt x="147" y="99"/>
                  </a:lnTo>
                  <a:lnTo>
                    <a:pt x="140" y="85"/>
                  </a:lnTo>
                  <a:lnTo>
                    <a:pt x="129" y="75"/>
                  </a:lnTo>
                  <a:lnTo>
                    <a:pt x="115" y="69"/>
                  </a:lnTo>
                  <a:lnTo>
                    <a:pt x="169" y="38"/>
                  </a:lnTo>
                  <a:lnTo>
                    <a:pt x="170" y="39"/>
                  </a:lnTo>
                  <a:lnTo>
                    <a:pt x="220" y="10"/>
                  </a:lnTo>
                  <a:lnTo>
                    <a:pt x="22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s-CO">
                <a:noFill/>
              </a:endParaRPr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25A8A555-4166-A48F-89B8-6AC86AB1646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78018"/>
            <a:ext cx="381000" cy="3810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ADD53466-CC3A-1AB7-AF63-DDE01B23C2D6}"/>
              </a:ext>
            </a:extLst>
          </p:cNvPr>
          <p:cNvSpPr txBox="1"/>
          <p:nvPr/>
        </p:nvSpPr>
        <p:spPr>
          <a:xfrm>
            <a:off x="457200" y="114300"/>
            <a:ext cx="2819400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92B334"/>
                </a:solidFill>
                <a:latin typeface="Aptos Narrow" panose="020B0004020202020204" pitchFamily="34" charset="0"/>
                <a:cs typeface="Times New Roman" panose="02020603050405020304" pitchFamily="18" charset="0"/>
              </a:rPr>
              <a:t>COMO ACTUAR ANTE </a:t>
            </a:r>
          </a:p>
          <a:p>
            <a:pPr algn="ctr"/>
            <a:r>
              <a:rPr lang="es-ES" sz="1400" b="1" dirty="0">
                <a:solidFill>
                  <a:srgbClr val="92B334"/>
                </a:solidFill>
                <a:latin typeface="Aptos Narrow" panose="020B0004020202020204" pitchFamily="34" charset="0"/>
                <a:cs typeface="Times New Roman" panose="02020603050405020304" pitchFamily="18" charset="0"/>
              </a:rPr>
              <a:t>ACOSO LABORAL</a:t>
            </a:r>
          </a:p>
          <a:p>
            <a:pPr algn="ctr"/>
            <a:endParaRPr lang="es-CO" sz="1050" b="1" dirty="0">
              <a:solidFill>
                <a:srgbClr val="92B334"/>
              </a:solidFill>
              <a:latin typeface="Aptos Narrow" panose="020B0004020202020204" pitchFamily="34" charset="0"/>
              <a:cs typeface="Times New Roman" panose="02020603050405020304" pitchFamily="18" charset="0"/>
            </a:endParaRPr>
          </a:p>
          <a:p>
            <a:r>
              <a:rPr lang="es-ES" sz="500" dirty="0">
                <a:solidFill>
                  <a:srgbClr val="92B334"/>
                </a:solidFill>
                <a:latin typeface="Aptos Narrow" panose="020B0004020202020204" pitchFamily="34" charset="0"/>
                <a:cs typeface="Times New Roman" panose="02020603050405020304" pitchFamily="18" charset="0"/>
              </a:rPr>
              <a:t> </a:t>
            </a:r>
            <a:endParaRPr lang="es-CO" sz="500" dirty="0">
              <a:solidFill>
                <a:srgbClr val="92B334"/>
              </a:solidFill>
              <a:latin typeface="Aptos Narrow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FAA43F0B-8F1B-8E89-FE8E-6955941442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07" b="8177"/>
          <a:stretch>
            <a:fillRect/>
          </a:stretch>
        </p:blipFill>
        <p:spPr>
          <a:xfrm>
            <a:off x="312096" y="574537"/>
            <a:ext cx="3329951" cy="93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46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4BEFA24A-B0B0-8B85-6E28-C21498764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B8A0B2AD-18F6-2CDF-5B54-CDF79CD3F6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52800" y="1485900"/>
            <a:ext cx="457200" cy="411253"/>
          </a:xfrm>
          <a:custGeom>
            <a:avLst/>
            <a:gdLst/>
            <a:ahLst/>
            <a:cxnLst/>
            <a:rect l="l" t="t" r="r" b="b"/>
            <a:pathLst>
              <a:path w="871995" h="951994">
                <a:moveTo>
                  <a:pt x="0" y="0"/>
                </a:moveTo>
                <a:lnTo>
                  <a:pt x="871995" y="0"/>
                </a:lnTo>
                <a:lnTo>
                  <a:pt x="871995" y="951994"/>
                </a:lnTo>
                <a:lnTo>
                  <a:pt x="0" y="9519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C8AF964A-0814-1937-DFC2-28B982167AB5}"/>
              </a:ext>
            </a:extLst>
          </p:cNvPr>
          <p:cNvSpPr/>
          <p:nvPr/>
        </p:nvSpPr>
        <p:spPr>
          <a:xfrm>
            <a:off x="0" y="0"/>
            <a:ext cx="1445981" cy="1295400"/>
          </a:xfrm>
          <a:custGeom>
            <a:avLst/>
            <a:gdLst/>
            <a:ahLst/>
            <a:cxnLst/>
            <a:rect l="l" t="t" r="r" b="b"/>
            <a:pathLst>
              <a:path w="1812624" h="1524000">
                <a:moveTo>
                  <a:pt x="0" y="0"/>
                </a:moveTo>
                <a:lnTo>
                  <a:pt x="1812624" y="0"/>
                </a:lnTo>
                <a:lnTo>
                  <a:pt x="1812624" y="1524000"/>
                </a:lnTo>
                <a:lnTo>
                  <a:pt x="0" y="1524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1CFEE6-1ED2-D4EE-F243-3AF5E5CEE77C}"/>
              </a:ext>
            </a:extLst>
          </p:cNvPr>
          <p:cNvSpPr txBox="1"/>
          <p:nvPr/>
        </p:nvSpPr>
        <p:spPr>
          <a:xfrm>
            <a:off x="683810" y="114300"/>
            <a:ext cx="281940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rgbClr val="92B334"/>
                </a:solidFill>
                <a:latin typeface="Aptos Narrow" panose="020B0004020202020204" pitchFamily="34" charset="0"/>
                <a:cs typeface="Times New Roman" panose="02020603050405020304" pitchFamily="18" charset="0"/>
              </a:rPr>
              <a:t>LEYES DE PROTECCION LABORAL</a:t>
            </a:r>
          </a:p>
          <a:p>
            <a:r>
              <a:rPr lang="es-ES" sz="500" dirty="0">
                <a:solidFill>
                  <a:srgbClr val="92B334"/>
                </a:solidFill>
                <a:latin typeface="Aptos Narrow" panose="020B0004020202020204" pitchFamily="34" charset="0"/>
                <a:cs typeface="Times New Roman" panose="02020603050405020304" pitchFamily="18" charset="0"/>
              </a:rPr>
              <a:t> </a:t>
            </a:r>
            <a:endParaRPr lang="es-CO" sz="500" dirty="0">
              <a:solidFill>
                <a:srgbClr val="92B334"/>
              </a:solidFill>
              <a:latin typeface="Aptos Narrow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D7401B2-E4BF-2BC1-3BD8-28B925A3D3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21" b="7079"/>
          <a:stretch>
            <a:fillRect/>
          </a:stretch>
        </p:blipFill>
        <p:spPr>
          <a:xfrm>
            <a:off x="914400" y="463315"/>
            <a:ext cx="2358220" cy="140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344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</TotalTime>
  <Words>55</Words>
  <Application>Microsoft Office PowerPoint</Application>
  <PresentationFormat>Personalizado</PresentationFormat>
  <Paragraphs>9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Aptos Narrow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Firma de Correo Electrónico Diseñadora Gráfica Moderno Negro y Verde</dc:title>
  <dc:creator>Cristihan Celino Caicedo Solis</dc:creator>
  <cp:lastModifiedBy>Cristihan Celino Caicedo Solis</cp:lastModifiedBy>
  <cp:revision>20</cp:revision>
  <dcterms:created xsi:type="dcterms:W3CDTF">2006-08-16T00:00:00Z</dcterms:created>
  <dcterms:modified xsi:type="dcterms:W3CDTF">2026-08-21T15:38:53Z</dcterms:modified>
  <dc:identifier>DAGzW8kvsnA</dc:identifier>
</cp:coreProperties>
</file>